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64" r:id="rId9"/>
    <p:sldId id="265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srgbClr val="FF0000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126" autoAdjust="0"/>
    <p:restoredTop sz="94660"/>
  </p:normalViewPr>
  <p:slideViewPr>
    <p:cSldViewPr>
      <p:cViewPr varScale="1">
        <p:scale>
          <a:sx n="64" d="100"/>
          <a:sy n="64" d="100"/>
        </p:scale>
        <p:origin x="-1013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0AE501-AD38-40CA-8D76-6C3B268A00BC}" type="datetimeFigureOut">
              <a:rPr lang="ru-RU" smtClean="0"/>
              <a:pPr/>
              <a:t>13.11.2025</a:t>
            </a:fld>
            <a:endParaRPr lang="ru-RU" dirty="0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D7CB355A-C1ED-4DBF-B6E6-046B4B934A43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0AE501-AD38-40CA-8D76-6C3B268A00BC}" type="datetimeFigureOut">
              <a:rPr lang="ru-RU" smtClean="0"/>
              <a:pPr/>
              <a:t>13.11.2025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CB355A-C1ED-4DBF-B6E6-046B4B934A43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0AE501-AD38-40CA-8D76-6C3B268A00BC}" type="datetimeFigureOut">
              <a:rPr lang="ru-RU" smtClean="0"/>
              <a:pPr/>
              <a:t>13.11.2025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CB355A-C1ED-4DBF-B6E6-046B4B934A43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0AE501-AD38-40CA-8D76-6C3B268A00BC}" type="datetimeFigureOut">
              <a:rPr lang="ru-RU" smtClean="0"/>
              <a:pPr/>
              <a:t>13.11.2025</a:t>
            </a:fld>
            <a:endParaRPr lang="ru-RU" dirty="0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D7CB355A-C1ED-4DBF-B6E6-046B4B934A43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0AE501-AD38-40CA-8D76-6C3B268A00BC}" type="datetimeFigureOut">
              <a:rPr lang="ru-RU" smtClean="0"/>
              <a:pPr/>
              <a:t>13.11.2025</a:t>
            </a:fld>
            <a:endParaRPr lang="ru-RU" dirty="0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CB355A-C1ED-4DBF-B6E6-046B4B934A43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0AE501-AD38-40CA-8D76-6C3B268A00BC}" type="datetimeFigureOut">
              <a:rPr lang="ru-RU" smtClean="0"/>
              <a:pPr/>
              <a:t>13.11.2025</a:t>
            </a:fld>
            <a:endParaRPr lang="ru-RU" dirty="0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CB355A-C1ED-4DBF-B6E6-046B4B934A43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0AE501-AD38-40CA-8D76-6C3B268A00BC}" type="datetimeFigureOut">
              <a:rPr lang="ru-RU" smtClean="0"/>
              <a:pPr/>
              <a:t>13.11.2025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D7CB355A-C1ED-4DBF-B6E6-046B4B934A43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0AE501-AD38-40CA-8D76-6C3B268A00BC}" type="datetimeFigureOut">
              <a:rPr lang="ru-RU" smtClean="0"/>
              <a:pPr/>
              <a:t>13.11.2025</a:t>
            </a:fld>
            <a:endParaRPr lang="ru-RU" dirty="0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CB355A-C1ED-4DBF-B6E6-046B4B934A43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0AE501-AD38-40CA-8D76-6C3B268A00BC}" type="datetimeFigureOut">
              <a:rPr lang="ru-RU" smtClean="0"/>
              <a:pPr/>
              <a:t>13.11.2025</a:t>
            </a:fld>
            <a:endParaRPr lang="ru-RU" dirty="0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CB355A-C1ED-4DBF-B6E6-046B4B934A43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0AE501-AD38-40CA-8D76-6C3B268A00BC}" type="datetimeFigureOut">
              <a:rPr lang="ru-RU" smtClean="0"/>
              <a:pPr/>
              <a:t>13.11.2025</a:t>
            </a:fld>
            <a:endParaRPr lang="ru-RU" dirty="0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CB355A-C1ED-4DBF-B6E6-046B4B934A43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dirty="0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0AE501-AD38-40CA-8D76-6C3B268A00BC}" type="datetimeFigureOut">
              <a:rPr lang="ru-RU" smtClean="0"/>
              <a:pPr/>
              <a:t>13.11.2025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CB355A-C1ED-4DBF-B6E6-046B4B934A43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C20AE501-AD38-40CA-8D76-6C3B268A00BC}" type="datetimeFigureOut">
              <a:rPr lang="ru-RU" smtClean="0"/>
              <a:pPr/>
              <a:t>13.11.2025</a:t>
            </a:fld>
            <a:endParaRPr lang="ru-RU" dirty="0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D7CB355A-C1ED-4DBF-B6E6-046B4B934A43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00034" y="428604"/>
            <a:ext cx="7772400" cy="1470025"/>
          </a:xfrm>
        </p:spPr>
        <p:txBody>
          <a:bodyPr>
            <a:noAutofit/>
          </a:bodyPr>
          <a:lstStyle/>
          <a:p>
            <a:r>
              <a:rPr lang="uk-UA" sz="6000" dirty="0" smtClean="0"/>
              <a:t>Інформація з книжкових полиць</a:t>
            </a:r>
            <a:endParaRPr lang="ru-RU" sz="60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71538" y="2857496"/>
            <a:ext cx="6400800" cy="1752600"/>
          </a:xfrm>
        </p:spPr>
        <p:txBody>
          <a:bodyPr>
            <a:normAutofit/>
          </a:bodyPr>
          <a:lstStyle/>
          <a:p>
            <a:r>
              <a:rPr lang="uk-UA" sz="9600" b="1" dirty="0" smtClean="0">
                <a:solidFill>
                  <a:schemeClr val="accent2">
                    <a:lumMod val="50000"/>
                  </a:schemeClr>
                </a:solidFill>
              </a:rPr>
              <a:t>     туризм</a:t>
            </a:r>
            <a:endParaRPr lang="ru-RU" sz="9600" b="1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</p:cSld>
  <p:clrMapOvr>
    <a:masterClrMapping/>
  </p:clrMapOvr>
  <p:transition spd="slow" advClick="0" advTm="5000">
    <p:zoom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туризм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/>
              <a:t>Це галузь економіки, яка включає в себе різні види діяльності, від організації подорожей до надання послуг на туристичних об'єктах. Існує багато видів туризму, таких як спортивний, культурно-пізнавальний, екологічний та </a:t>
            </a:r>
            <a:r>
              <a:rPr lang="ru-RU" dirty="0" smtClean="0"/>
              <a:t>інші. Наразі туризм набуває все більшої популярності у всьому світі. Україна не є винятком. У СНАУ є спеціальність  «Туризм», тому наша підбірка підручників в першу чергу для спеціалістів цього напрямку. </a:t>
            </a:r>
            <a:r>
              <a:rPr lang="ru-RU" dirty="0"/>
              <a:t> </a:t>
            </a:r>
          </a:p>
        </p:txBody>
      </p:sp>
    </p:spTree>
  </p:cSld>
  <p:clrMapOvr>
    <a:masterClrMapping/>
  </p:clrMapOvr>
  <p:transition spd="slow" advClick="0" advTm="36000">
    <p:dissolv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42984"/>
            <a:ext cx="3186106" cy="5072098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143372" y="642918"/>
            <a:ext cx="4429156" cy="5857916"/>
          </a:xfrm>
        </p:spPr>
        <p:txBody>
          <a:bodyPr>
            <a:normAutofit lnSpcReduction="10000"/>
          </a:bodyPr>
          <a:lstStyle/>
          <a:p>
            <a:r>
              <a:rPr lang="uk-UA" dirty="0" smtClean="0"/>
              <a:t>У навчальному посібнику розглядаються питання класифікації туристичних ресурсів, їх властивості. Розглянуто теоретичні основи туристичного потенціалу. Висвітлені питання екології та охорони туристичних ресурсів.</a:t>
            </a:r>
            <a:endParaRPr lang="ru-RU" dirty="0"/>
          </a:p>
        </p:txBody>
      </p:sp>
      <p:pic>
        <p:nvPicPr>
          <p:cNvPr id="4" name="Рисунок 3" descr="Туристично-ресурсний потенціал території Мальська М.П. - фото 1 - id-p2102678554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1472" y="714356"/>
            <a:ext cx="3429024" cy="5286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 advClick="0" advTm="30000">
    <p:wheel spokes="2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571480"/>
            <a:ext cx="3429024" cy="5500726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357686" y="571480"/>
            <a:ext cx="4143404" cy="5437207"/>
          </a:xfrm>
        </p:spPr>
        <p:txBody>
          <a:bodyPr>
            <a:normAutofit/>
          </a:bodyPr>
          <a:lstStyle/>
          <a:p>
            <a:r>
              <a:rPr lang="uk-UA" sz="2800" dirty="0" smtClean="0"/>
              <a:t>В посібнику розкриваються соціально-економічні чинники формування міжнародного </a:t>
            </a:r>
            <a:r>
              <a:rPr lang="uk-UA" sz="2800" dirty="0" smtClean="0"/>
              <a:t>туризму, проблеми </a:t>
            </a:r>
            <a:r>
              <a:rPr lang="uk-UA" sz="2800" dirty="0" smtClean="0"/>
              <a:t>та перспективи розвитку туристичної індустрії в Україні.</a:t>
            </a:r>
            <a:endParaRPr lang="ru-RU" sz="2800" dirty="0"/>
          </a:p>
        </p:txBody>
      </p:sp>
      <p:pic>
        <p:nvPicPr>
          <p:cNvPr id="4" name="Рисунок 3" descr="Книга Тарас Божидарнік  «Міжнародний туризм. Навчальний посібник рекомендовано МОН України» 978-617-673-020-0 - фото 1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7158" y="571480"/>
            <a:ext cx="3786214" cy="55007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 advClick="0" advTm="20000">
    <p:newsflash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642918"/>
            <a:ext cx="3786214" cy="4929222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0" y="642918"/>
            <a:ext cx="4143404" cy="5286412"/>
          </a:xfrm>
        </p:spPr>
        <p:txBody>
          <a:bodyPr>
            <a:normAutofit fontScale="92500" lnSpcReduction="20000"/>
          </a:bodyPr>
          <a:lstStyle/>
          <a:p>
            <a:r>
              <a:rPr lang="uk-UA" dirty="0" smtClean="0"/>
              <a:t>У навчальному посібнику розкрито особливості організації діяльності туроператора. Висвітлені процеси проектування, розробки та збуту турпродукту. Посібник сприяє формуванню теоретичних та практичних знань з питань турперейтингу.</a:t>
            </a:r>
            <a:endParaRPr lang="ru-RU" dirty="0"/>
          </a:p>
        </p:txBody>
      </p:sp>
      <p:pic>
        <p:nvPicPr>
          <p:cNvPr id="4" name="Рисунок 3" descr="Туроперейтинг: навч.пос.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8596" y="642918"/>
            <a:ext cx="3857652" cy="5286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 advClick="0" advTm="30000">
    <p:comb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457200"/>
            <a:ext cx="3767134" cy="5615006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00562" y="428604"/>
            <a:ext cx="4357718" cy="5651521"/>
          </a:xfrm>
        </p:spPr>
        <p:txBody>
          <a:bodyPr>
            <a:normAutofit fontScale="92500"/>
          </a:bodyPr>
          <a:lstStyle/>
          <a:p>
            <a:r>
              <a:rPr lang="uk-UA" dirty="0" smtClean="0"/>
              <a:t>У підручнику охарактеризовано головні етапи розвитку міжнародного та українського туризму. Багато уваги приділено ресурсам, методам, які використовуються для подорожей, туристичних послуг у різних країнах.</a:t>
            </a:r>
            <a:endParaRPr lang="ru-RU" dirty="0"/>
          </a:p>
        </p:txBody>
      </p:sp>
      <p:pic>
        <p:nvPicPr>
          <p:cNvPr id="4" name="Рисунок 3" descr="Історія туризму: Навчальний посібник. 4-те видання (мяка обкладинка) - фото 1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20" y="428604"/>
            <a:ext cx="3929090" cy="57150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 advClick="0" advTm="25000">
    <p:checker dir="vert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1472" y="500042"/>
            <a:ext cx="3714776" cy="5357850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357686" y="428604"/>
            <a:ext cx="4643470" cy="5794397"/>
          </a:xfrm>
        </p:spPr>
        <p:txBody>
          <a:bodyPr/>
          <a:lstStyle/>
          <a:p>
            <a:r>
              <a:rPr lang="uk-UA" dirty="0" smtClean="0"/>
              <a:t>Висвітлено питання про туристичні ресурси в містах. Проведено дослідження іміджу міст, а також географію основних  видів туризму в містах.</a:t>
            </a:r>
            <a:endParaRPr lang="ru-RU" dirty="0"/>
          </a:p>
        </p:txBody>
      </p:sp>
      <p:pic>
        <p:nvPicPr>
          <p:cNvPr id="4" name="Рисунок 3" descr="Мальська М.П., Гаталяк О.М. Туризм у містах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0034" y="428604"/>
            <a:ext cx="3857652" cy="55007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 advClick="0" advTm="20000">
    <p:wedg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1142984"/>
            <a:ext cx="8491566" cy="4937141"/>
          </a:xfrm>
        </p:spPr>
        <p:txBody>
          <a:bodyPr/>
          <a:lstStyle/>
          <a:p>
            <a:r>
              <a:rPr lang="uk-UA" dirty="0" smtClean="0"/>
              <a:t>     Звісно, що представлені тут книги це лише маленька</a:t>
            </a:r>
            <a:r>
              <a:rPr lang="en-US" dirty="0" smtClean="0"/>
              <a:t> </a:t>
            </a:r>
            <a:r>
              <a:rPr lang="uk-UA" dirty="0" smtClean="0"/>
              <a:t>частка того </a:t>
            </a:r>
            <a:r>
              <a:rPr lang="uk-UA" dirty="0" smtClean="0"/>
              <a:t>об’єму, </a:t>
            </a:r>
            <a:r>
              <a:rPr lang="uk-UA" dirty="0" smtClean="0"/>
              <a:t>який зберігається у фондах нашої бібліотеки. Завітайте до нас і ви у цьому переконаєтесь.</a:t>
            </a:r>
            <a:endParaRPr lang="ru-RU" dirty="0"/>
          </a:p>
        </p:txBody>
      </p:sp>
    </p:spTree>
  </p:cSld>
  <p:clrMapOvr>
    <a:masterClrMapping/>
  </p:clrMapOvr>
  <p:transition spd="slow" advClick="0" advTm="15000">
    <p:comb dir="vert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857232"/>
            <a:ext cx="8786842" cy="2614610"/>
          </a:xfrm>
        </p:spPr>
        <p:txBody>
          <a:bodyPr>
            <a:normAutofit/>
          </a:bodyPr>
          <a:lstStyle/>
          <a:p>
            <a:r>
              <a:rPr lang="uk-UA" sz="7200" dirty="0" smtClean="0">
                <a:solidFill>
                  <a:schemeClr val="accent2">
                    <a:lumMod val="75000"/>
                  </a:schemeClr>
                </a:solidFill>
              </a:rPr>
              <a:t>Дякуємо за увагу !</a:t>
            </a:r>
            <a:endParaRPr lang="ru-RU" sz="72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429124" y="3643314"/>
            <a:ext cx="4562476" cy="2436811"/>
          </a:xfrm>
        </p:spPr>
        <p:txBody>
          <a:bodyPr/>
          <a:lstStyle/>
          <a:p>
            <a:r>
              <a:rPr lang="uk-UA" b="1" i="1" smtClean="0"/>
              <a:t>Виконала </a:t>
            </a:r>
            <a:r>
              <a:rPr lang="uk-UA" b="1" i="1" dirty="0" smtClean="0"/>
              <a:t>: головний бібліограф бібліотеки СНАУ Крисько Н.В.</a:t>
            </a:r>
            <a:endParaRPr lang="ru-RU" b="1" i="1" dirty="0" smtClean="0"/>
          </a:p>
          <a:p>
            <a:endParaRPr lang="ru-RU" dirty="0"/>
          </a:p>
        </p:txBody>
      </p:sp>
    </p:spTree>
  </p:cSld>
  <p:clrMapOvr>
    <a:masterClrMapping/>
  </p:clrMapOvr>
  <p:transition spd="slow" advClick="0" advTm="8000">
    <p:randomBar dir="vert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484</TotalTime>
  <Words>196</Words>
  <Application>Microsoft Office PowerPoint</Application>
  <PresentationFormat>Экран (4:3)</PresentationFormat>
  <Paragraphs>12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Трек</vt:lpstr>
      <vt:lpstr>Інформація з книжкових полиць</vt:lpstr>
      <vt:lpstr>туризм</vt:lpstr>
      <vt:lpstr>Слайд 3</vt:lpstr>
      <vt:lpstr>Слайд 4</vt:lpstr>
      <vt:lpstr>Слайд 5</vt:lpstr>
      <vt:lpstr>Слайд 6</vt:lpstr>
      <vt:lpstr>Слайд 7</vt:lpstr>
      <vt:lpstr>Слайд 8</vt:lpstr>
      <vt:lpstr>Дякуємо за увагу 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RePack by SPecialiST</dc:creator>
  <cp:lastModifiedBy>RePack by SPecialiST</cp:lastModifiedBy>
  <cp:revision>51</cp:revision>
  <dcterms:created xsi:type="dcterms:W3CDTF">2025-11-03T12:24:59Z</dcterms:created>
  <dcterms:modified xsi:type="dcterms:W3CDTF">2025-11-13T07:49:36Z</dcterms:modified>
</cp:coreProperties>
</file>