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52" d="100"/>
          <a:sy n="52" d="100"/>
        </p:scale>
        <p:origin x="-1330" y="-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DB7CB247-FE59-4D22-96E5-AFEE272B1578}" type="datetimeFigureOut">
              <a:rPr lang="ru-RU" smtClean="0"/>
              <a:pPr/>
              <a:t>09.12.2025</a:t>
            </a:fld>
            <a:endParaRPr lang="ru-RU" dirty="0"/>
          </a:p>
        </p:txBody>
      </p:sp>
      <p:sp>
        <p:nvSpPr>
          <p:cNvPr id="2" name="Нижний колонтитул 1"/>
          <p:cNvSpPr>
            <a:spLocks noGrp="1"/>
          </p:cNvSpPr>
          <p:nvPr>
            <p:ph type="ftr" sz="quarter" idx="11"/>
          </p:nvPr>
        </p:nvSpPr>
        <p:spPr/>
        <p:txBody>
          <a:bodyPr/>
          <a:lstStyle/>
          <a:p>
            <a:endParaRPr lang="ru-RU" dirty="0"/>
          </a:p>
        </p:txBody>
      </p:sp>
      <p:sp>
        <p:nvSpPr>
          <p:cNvPr id="15" name="Номер слайда 14"/>
          <p:cNvSpPr>
            <a:spLocks noGrp="1"/>
          </p:cNvSpPr>
          <p:nvPr>
            <p:ph type="sldNum" sz="quarter" idx="12"/>
          </p:nvPr>
        </p:nvSpPr>
        <p:spPr>
          <a:xfrm>
            <a:off x="8229600" y="6473952"/>
            <a:ext cx="758952" cy="246888"/>
          </a:xfrm>
        </p:spPr>
        <p:txBody>
          <a:bodyPr/>
          <a:lstStyle/>
          <a:p>
            <a:fld id="{5335B7D2-83F7-4AB8-A0E0-9ED1F1963500}" type="slidenum">
              <a:rPr lang="ru-RU" smtClean="0"/>
              <a:pPr/>
              <a:t>‹#›</a:t>
            </a:fld>
            <a:endParaRPr lang="ru-R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DB7CB247-FE59-4D22-96E5-AFEE272B1578}" type="datetimeFigureOut">
              <a:rPr lang="ru-RU" smtClean="0"/>
              <a:pPr/>
              <a:t>09.12.2025</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5335B7D2-83F7-4AB8-A0E0-9ED1F1963500}" type="slidenum">
              <a:rPr lang="ru-RU" smtClean="0"/>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DB7CB247-FE59-4D22-96E5-AFEE272B1578}" type="datetimeFigureOut">
              <a:rPr lang="ru-RU" smtClean="0"/>
              <a:pPr/>
              <a:t>09.12.2025</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5335B7D2-83F7-4AB8-A0E0-9ED1F1963500}" type="slidenum">
              <a:rPr lang="ru-RU" smtClean="0"/>
              <a:pPr/>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Содержимое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DB7CB247-FE59-4D22-96E5-AFEE272B1578}" type="datetimeFigureOut">
              <a:rPr lang="ru-RU" smtClean="0"/>
              <a:pPr/>
              <a:t>09.12.2025</a:t>
            </a:fld>
            <a:endParaRPr lang="ru-RU" dirty="0"/>
          </a:p>
        </p:txBody>
      </p:sp>
      <p:sp>
        <p:nvSpPr>
          <p:cNvPr id="19" name="Нижний колонтитул 18"/>
          <p:cNvSpPr>
            <a:spLocks noGrp="1"/>
          </p:cNvSpPr>
          <p:nvPr>
            <p:ph type="ftr" sz="quarter" idx="11"/>
          </p:nvPr>
        </p:nvSpPr>
        <p:spPr>
          <a:xfrm>
            <a:off x="3581400" y="76200"/>
            <a:ext cx="2895600" cy="288925"/>
          </a:xfrm>
        </p:spPr>
        <p:txBody>
          <a:bodyPr/>
          <a:lstStyle/>
          <a:p>
            <a:endParaRPr lang="ru-RU" dirty="0"/>
          </a:p>
        </p:txBody>
      </p:sp>
      <p:sp>
        <p:nvSpPr>
          <p:cNvPr id="16" name="Номер слайда 15"/>
          <p:cNvSpPr>
            <a:spLocks noGrp="1"/>
          </p:cNvSpPr>
          <p:nvPr>
            <p:ph type="sldNum" sz="quarter" idx="12"/>
          </p:nvPr>
        </p:nvSpPr>
        <p:spPr>
          <a:xfrm>
            <a:off x="8229600" y="6473952"/>
            <a:ext cx="758952" cy="246888"/>
          </a:xfrm>
        </p:spPr>
        <p:txBody>
          <a:bodyPr/>
          <a:lstStyle/>
          <a:p>
            <a:fld id="{5335B7D2-83F7-4AB8-A0E0-9ED1F1963500}" type="slidenum">
              <a:rPr lang="ru-RU" smtClean="0"/>
              <a:pPr/>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DB7CB247-FE59-4D22-96E5-AFEE272B1578}" type="datetimeFigureOut">
              <a:rPr lang="ru-RU" smtClean="0"/>
              <a:pPr/>
              <a:t>09.12.2025</a:t>
            </a:fld>
            <a:endParaRPr lang="ru-RU" dirty="0"/>
          </a:p>
        </p:txBody>
      </p:sp>
      <p:sp>
        <p:nvSpPr>
          <p:cNvPr id="11" name="Нижний колонтитул 10"/>
          <p:cNvSpPr>
            <a:spLocks noGrp="1"/>
          </p:cNvSpPr>
          <p:nvPr>
            <p:ph type="ftr" sz="quarter" idx="11"/>
          </p:nvPr>
        </p:nvSpPr>
        <p:spPr/>
        <p:txBody>
          <a:bodyPr/>
          <a:lstStyle/>
          <a:p>
            <a:endParaRPr lang="ru-RU" dirty="0"/>
          </a:p>
        </p:txBody>
      </p:sp>
      <p:sp>
        <p:nvSpPr>
          <p:cNvPr id="16" name="Номер слайда 15"/>
          <p:cNvSpPr>
            <a:spLocks noGrp="1"/>
          </p:cNvSpPr>
          <p:nvPr>
            <p:ph type="sldNum" sz="quarter" idx="12"/>
          </p:nvPr>
        </p:nvSpPr>
        <p:spPr/>
        <p:txBody>
          <a:bodyPr/>
          <a:lstStyle/>
          <a:p>
            <a:fld id="{5335B7D2-83F7-4AB8-A0E0-9ED1F1963500}" type="slidenum">
              <a:rPr lang="ru-RU" smtClean="0"/>
              <a:pPr/>
              <a:t>‹#›</a:t>
            </a:fld>
            <a:endParaRPr lang="ru-RU" dirty="0"/>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DB7CB247-FE59-4D22-96E5-AFEE272B1578}" type="datetimeFigureOut">
              <a:rPr lang="ru-RU" smtClean="0"/>
              <a:pPr/>
              <a:t>09.12.2025</a:t>
            </a:fld>
            <a:endParaRPr lang="ru-RU" dirty="0"/>
          </a:p>
        </p:txBody>
      </p:sp>
      <p:sp>
        <p:nvSpPr>
          <p:cNvPr id="10" name="Нижний колонтитул 9"/>
          <p:cNvSpPr>
            <a:spLocks noGrp="1"/>
          </p:cNvSpPr>
          <p:nvPr>
            <p:ph type="ftr" sz="quarter" idx="11"/>
          </p:nvPr>
        </p:nvSpPr>
        <p:spPr/>
        <p:txBody>
          <a:bodyPr/>
          <a:lstStyle/>
          <a:p>
            <a:endParaRPr lang="ru-RU" dirty="0"/>
          </a:p>
        </p:txBody>
      </p:sp>
      <p:sp>
        <p:nvSpPr>
          <p:cNvPr id="31" name="Номер слайда 30"/>
          <p:cNvSpPr>
            <a:spLocks noGrp="1"/>
          </p:cNvSpPr>
          <p:nvPr>
            <p:ph type="sldNum" sz="quarter" idx="12"/>
          </p:nvPr>
        </p:nvSpPr>
        <p:spPr/>
        <p:txBody>
          <a:bodyPr/>
          <a:lstStyle/>
          <a:p>
            <a:fld id="{5335B7D2-83F7-4AB8-A0E0-9ED1F1963500}" type="slidenum">
              <a:rPr lang="ru-RU" smtClean="0"/>
              <a:pPr/>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DB7CB247-FE59-4D22-96E5-AFEE272B1578}" type="datetimeFigureOut">
              <a:rPr lang="ru-RU" smtClean="0"/>
              <a:pPr/>
              <a:t>09.12.2025</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a:xfrm>
            <a:off x="8229600" y="6477000"/>
            <a:ext cx="762000" cy="246888"/>
          </a:xfrm>
        </p:spPr>
        <p:txBody>
          <a:bodyPr/>
          <a:lstStyle/>
          <a:p>
            <a:fld id="{5335B7D2-83F7-4AB8-A0E0-9ED1F1963500}" type="slidenum">
              <a:rPr lang="ru-RU" smtClean="0"/>
              <a:pPr/>
              <a:t>‹#›</a:t>
            </a:fld>
            <a:endParaRPr lang="ru-RU" dirty="0"/>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DB7CB247-FE59-4D22-96E5-AFEE272B1578}" type="datetimeFigureOut">
              <a:rPr lang="ru-RU" smtClean="0"/>
              <a:pPr/>
              <a:t>09.12.2025</a:t>
            </a:fld>
            <a:endParaRPr lang="ru-RU" dirty="0"/>
          </a:p>
        </p:txBody>
      </p:sp>
      <p:sp>
        <p:nvSpPr>
          <p:cNvPr id="21" name="Нижний колонтитул 20"/>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5335B7D2-83F7-4AB8-A0E0-9ED1F1963500}" type="slidenum">
              <a:rPr lang="ru-RU" smtClean="0"/>
              <a:pPr/>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DB7CB247-FE59-4D22-96E5-AFEE272B1578}" type="datetimeFigureOut">
              <a:rPr lang="ru-RU" smtClean="0"/>
              <a:pPr/>
              <a:t>09.12.2025</a:t>
            </a:fld>
            <a:endParaRPr lang="ru-RU" dirty="0"/>
          </a:p>
        </p:txBody>
      </p:sp>
      <p:sp>
        <p:nvSpPr>
          <p:cNvPr id="24" name="Нижний колонтитул 23"/>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5335B7D2-83F7-4AB8-A0E0-9ED1F1963500}" type="slidenum">
              <a:rPr lang="ru-RU" smtClean="0"/>
              <a:pPr/>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DB7CB247-FE59-4D22-96E5-AFEE272B1578}" type="datetimeFigureOut">
              <a:rPr lang="ru-RU" smtClean="0"/>
              <a:pPr/>
              <a:t>09.12.2025</a:t>
            </a:fld>
            <a:endParaRPr lang="ru-RU" dirty="0"/>
          </a:p>
        </p:txBody>
      </p:sp>
      <p:sp>
        <p:nvSpPr>
          <p:cNvPr id="29" name="Нижний колонтитул 28"/>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5335B7D2-83F7-4AB8-A0E0-9ED1F1963500}" type="slidenum">
              <a:rPr lang="ru-RU" smtClean="0"/>
              <a:pPr/>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dirty="0" smtClean="0"/>
              <a:t>Вставка рисунка</a:t>
            </a:r>
            <a:endParaRPr kumimoji="0" lang="en-US" dirty="0"/>
          </a:p>
        </p:txBody>
      </p:sp>
      <p:sp>
        <p:nvSpPr>
          <p:cNvPr id="7" name="Дата 6"/>
          <p:cNvSpPr>
            <a:spLocks noGrp="1"/>
          </p:cNvSpPr>
          <p:nvPr>
            <p:ph type="dt" sz="half" idx="10"/>
          </p:nvPr>
        </p:nvSpPr>
        <p:spPr/>
        <p:txBody>
          <a:bodyPr/>
          <a:lstStyle/>
          <a:p>
            <a:fld id="{DB7CB247-FE59-4D22-96E5-AFEE272B1578}" type="datetimeFigureOut">
              <a:rPr lang="ru-RU" smtClean="0"/>
              <a:pPr/>
              <a:t>09.12.2025</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31" name="Номер слайда 30"/>
          <p:cNvSpPr>
            <a:spLocks noGrp="1"/>
          </p:cNvSpPr>
          <p:nvPr>
            <p:ph type="sldNum" sz="quarter" idx="12"/>
          </p:nvPr>
        </p:nvSpPr>
        <p:spPr/>
        <p:txBody>
          <a:bodyPr/>
          <a:lstStyle/>
          <a:p>
            <a:fld id="{5335B7D2-83F7-4AB8-A0E0-9ED1F1963500}" type="slidenum">
              <a:rPr lang="ru-RU" smtClean="0"/>
              <a:pPr/>
              <a:t>‹#›</a:t>
            </a:fld>
            <a:endParaRPr lang="ru-RU" dirty="0"/>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DB7CB247-FE59-4D22-96E5-AFEE272B1578}" type="datetimeFigureOut">
              <a:rPr lang="ru-RU" smtClean="0"/>
              <a:pPr/>
              <a:t>09.12.2025</a:t>
            </a:fld>
            <a:endParaRPr lang="ru-RU" dirty="0"/>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dirty="0"/>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5335B7D2-83F7-4AB8-A0E0-9ED1F1963500}" type="slidenum">
              <a:rPr lang="ru-RU" smtClean="0"/>
              <a:pPr/>
              <a:t>‹#›</a:t>
            </a:fld>
            <a:endParaRPr lang="ru-RU" dirty="0"/>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428596" y="4714884"/>
            <a:ext cx="8458200" cy="914400"/>
          </a:xfrm>
        </p:spPr>
        <p:txBody>
          <a:bodyPr>
            <a:noAutofit/>
          </a:bodyPr>
          <a:lstStyle/>
          <a:p>
            <a:r>
              <a:rPr lang="uk-UA" sz="6600" i="1" dirty="0" smtClean="0">
                <a:latin typeface="+mj-lt"/>
              </a:rPr>
              <a:t>Юридичні процеси в художній літературі</a:t>
            </a:r>
            <a:endParaRPr lang="ru-RU" sz="6600" i="1" dirty="0">
              <a:latin typeface="+mj-lt"/>
            </a:endParaRPr>
          </a:p>
        </p:txBody>
      </p:sp>
      <p:sp>
        <p:nvSpPr>
          <p:cNvPr id="1026" name="AutoShape 2" descr="Фото Фемида, более 26 000 качественных бесплатных стоковых фото"/>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dirty="0"/>
          </a:p>
        </p:txBody>
      </p:sp>
      <p:pic>
        <p:nvPicPr>
          <p:cNvPr id="5" name="Рисунок 4" descr="https://amiel.club/uploads/posts/2022-03/1647633058_3-amiel-club-p-krasivie-kartinki-femida-4.jpg"/>
          <p:cNvPicPr/>
          <p:nvPr/>
        </p:nvPicPr>
        <p:blipFill>
          <a:blip r:embed="rId2" cstate="print"/>
          <a:srcRect/>
          <a:stretch>
            <a:fillRect/>
          </a:stretch>
        </p:blipFill>
        <p:spPr bwMode="auto">
          <a:xfrm>
            <a:off x="428596" y="285728"/>
            <a:ext cx="3500462" cy="2786082"/>
          </a:xfrm>
          <a:prstGeom prst="rect">
            <a:avLst/>
          </a:prstGeom>
          <a:noFill/>
          <a:ln w="9525">
            <a:noFill/>
            <a:miter lim="800000"/>
            <a:headEnd/>
            <a:tailEnd/>
          </a:ln>
        </p:spPr>
      </p:pic>
    </p:spTree>
  </p:cSld>
  <p:clrMapOvr>
    <a:masterClrMapping/>
  </p:clrMapOvr>
  <p:transition spd="slow" advClick="0" advTm="5000">
    <p:wheel spokes="3"/>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1428736"/>
            <a:ext cx="8686800" cy="4525963"/>
          </a:xfrm>
        </p:spPr>
        <p:txBody>
          <a:bodyPr/>
          <a:lstStyle/>
          <a:p>
            <a:r>
              <a:rPr lang="uk-UA" dirty="0" smtClean="0">
                <a:latin typeface="Times New Roman" pitchFamily="18" charset="0"/>
                <a:cs typeface="Times New Roman" pitchFamily="18" charset="0"/>
              </a:rPr>
              <a:t>У фонді бібліотеки СНАУ окремим осередком стоїть художня література. До </a:t>
            </a:r>
            <a:r>
              <a:rPr lang="uk-UA" dirty="0" smtClean="0">
                <a:latin typeface="Times New Roman" pitchFamily="18" charset="0"/>
                <a:cs typeface="Times New Roman" pitchFamily="18" charset="0"/>
              </a:rPr>
              <a:t>Всеукраїнського </a:t>
            </a:r>
            <a:r>
              <a:rPr lang="uk-UA" smtClean="0">
                <a:latin typeface="Times New Roman" pitchFamily="18" charset="0"/>
                <a:cs typeface="Times New Roman" pitchFamily="18" charset="0"/>
              </a:rPr>
              <a:t>тижня права</a:t>
            </a:r>
            <a:r>
              <a:rPr lang="uk-UA" smtClean="0">
                <a:latin typeface="Times New Roman" pitchFamily="18" charset="0"/>
                <a:cs typeface="Times New Roman" pitchFamily="18" charset="0"/>
              </a:rPr>
              <a:t> </a:t>
            </a:r>
            <a:r>
              <a:rPr lang="uk-UA" dirty="0" smtClean="0">
                <a:latin typeface="Times New Roman" pitchFamily="18" charset="0"/>
                <a:cs typeface="Times New Roman" pitchFamily="18" charset="0"/>
              </a:rPr>
              <a:t>ми вирішили ознайомити вас з художньою літературою, в якій відбуваються різноманітні юридичні процеси.</a:t>
            </a:r>
            <a:endParaRPr lang="ru-RU" dirty="0">
              <a:latin typeface="Times New Roman" pitchFamily="18" charset="0"/>
              <a:cs typeface="Times New Roman" pitchFamily="18" charset="0"/>
            </a:endParaRPr>
          </a:p>
        </p:txBody>
      </p:sp>
    </p:spTree>
  </p:cSld>
  <p:clrMapOvr>
    <a:masterClrMapping/>
  </p:clrMapOvr>
  <p:transition spd="slow" advClick="0" advTm="10000">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3200" b="1" dirty="0" smtClean="0">
                <a:latin typeface="Times New Roman" pitchFamily="18" charset="0"/>
                <a:cs typeface="Times New Roman" pitchFamily="18" charset="0"/>
              </a:rPr>
              <a:t>Володимир лис “І Прибуде </a:t>
            </a:r>
            <a:r>
              <a:rPr lang="uk-UA" sz="3200" b="1" dirty="0" err="1" smtClean="0">
                <a:latin typeface="Times New Roman" pitchFamily="18" charset="0"/>
                <a:cs typeface="Times New Roman" pitchFamily="18" charset="0"/>
              </a:rPr>
              <a:t>суддя”</a:t>
            </a:r>
            <a:endParaRPr lang="ru-RU" sz="3200" b="1" dirty="0">
              <a:latin typeface="Times New Roman" pitchFamily="18" charset="0"/>
              <a:cs typeface="Times New Roman" pitchFamily="18" charset="0"/>
            </a:endParaRPr>
          </a:p>
        </p:txBody>
      </p:sp>
      <p:sp>
        <p:nvSpPr>
          <p:cNvPr id="3" name="Содержимое 2"/>
          <p:cNvSpPr>
            <a:spLocks noGrp="1"/>
          </p:cNvSpPr>
          <p:nvPr>
            <p:ph idx="1"/>
          </p:nvPr>
        </p:nvSpPr>
        <p:spPr>
          <a:xfrm>
            <a:off x="3643306" y="1428736"/>
            <a:ext cx="5286412" cy="4722827"/>
          </a:xfrm>
        </p:spPr>
        <p:txBody>
          <a:bodyPr>
            <a:noAutofit/>
          </a:bodyPr>
          <a:lstStyle/>
          <a:p>
            <a:r>
              <a:rPr lang="uk-UA" sz="2800" dirty="0" smtClean="0"/>
              <a:t>Знайомство з містечком Стара Вишня для молодого випускника юрфаку Георгія виявилося моторошним. Георгій відчуває: в Старій Вишні коїться щось дивне й жахливе. Останньою краплиною стає раптове  самогубство судді, після чого містечко поринає в темну  круговерть….        </a:t>
            </a:r>
            <a:endParaRPr lang="ru-RU" sz="2800" dirty="0"/>
          </a:p>
        </p:txBody>
      </p:sp>
      <p:pic>
        <p:nvPicPr>
          <p:cNvPr id="4" name="Рисунок 3" descr="gallery-image"/>
          <p:cNvPicPr/>
          <p:nvPr/>
        </p:nvPicPr>
        <p:blipFill>
          <a:blip r:embed="rId2"/>
          <a:srcRect/>
          <a:stretch>
            <a:fillRect/>
          </a:stretch>
        </p:blipFill>
        <p:spPr bwMode="auto">
          <a:xfrm>
            <a:off x="357158" y="1500174"/>
            <a:ext cx="2714644" cy="4099556"/>
          </a:xfrm>
          <a:prstGeom prst="rect">
            <a:avLst/>
          </a:prstGeom>
          <a:noFill/>
          <a:ln w="9525">
            <a:noFill/>
            <a:miter lim="800000"/>
            <a:headEnd/>
            <a:tailEnd/>
          </a:ln>
        </p:spPr>
      </p:pic>
    </p:spTree>
  </p:cSld>
  <p:clrMapOvr>
    <a:masterClrMapping/>
  </p:clrMapOvr>
  <p:transition spd="slow" advClick="0" advTm="15000">
    <p:strips/>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Іван франко “перехресні стежки"</a:t>
            </a:r>
            <a:endParaRPr lang="ru-RU" dirty="0"/>
          </a:p>
        </p:txBody>
      </p:sp>
      <p:sp>
        <p:nvSpPr>
          <p:cNvPr id="3" name="Содержимое 2"/>
          <p:cNvSpPr>
            <a:spLocks noGrp="1"/>
          </p:cNvSpPr>
          <p:nvPr>
            <p:ph idx="1"/>
          </p:nvPr>
        </p:nvSpPr>
        <p:spPr>
          <a:xfrm>
            <a:off x="4071934" y="1571612"/>
            <a:ext cx="4829148" cy="4525963"/>
          </a:xfrm>
        </p:spPr>
        <p:txBody>
          <a:bodyPr>
            <a:normAutofit/>
          </a:bodyPr>
          <a:lstStyle/>
          <a:p>
            <a:pPr>
              <a:buNone/>
            </a:pPr>
            <a:r>
              <a:rPr lang="uk-UA" sz="2800" dirty="0" smtClean="0"/>
              <a:t>    Головний герой роману адвокат Євген Рафалович виступає в суді на захист “холопів”. Відвічні людські проблеми , напружений сюжет, трагічна розв’язка, ціла галерея яскравих героїв будуть тримати вашу увагу до останньої сторінки твору. </a:t>
            </a:r>
            <a:endParaRPr lang="ru-RU" sz="2800" dirty="0"/>
          </a:p>
        </p:txBody>
      </p:sp>
      <p:pic>
        <p:nvPicPr>
          <p:cNvPr id="5" name="Рисунок 4" descr="https://vsiknygy.com.ua/image/cache/catalog/upload/iblock/661/661f7221101ecfee8de50139cbe6be31-800x800.jpg"/>
          <p:cNvPicPr/>
          <p:nvPr/>
        </p:nvPicPr>
        <p:blipFill>
          <a:blip r:embed="rId2"/>
          <a:srcRect/>
          <a:stretch>
            <a:fillRect/>
          </a:stretch>
        </p:blipFill>
        <p:spPr bwMode="auto">
          <a:xfrm>
            <a:off x="285720" y="1571612"/>
            <a:ext cx="3786214" cy="4643470"/>
          </a:xfrm>
          <a:prstGeom prst="rect">
            <a:avLst/>
          </a:prstGeom>
          <a:noFill/>
          <a:ln w="9525">
            <a:noFill/>
            <a:miter lim="800000"/>
            <a:headEnd/>
            <a:tailEnd/>
          </a:ln>
        </p:spPr>
      </p:pic>
    </p:spTree>
  </p:cSld>
  <p:clrMapOvr>
    <a:masterClrMapping/>
  </p:clrMapOvr>
  <p:transition spd="slow" advTm="15000">
    <p:blinds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smtClean="0"/>
              <a:t>Теодор драйзер “американська трагедія”</a:t>
            </a:r>
            <a:endParaRPr lang="ru-RU" dirty="0"/>
          </a:p>
        </p:txBody>
      </p:sp>
      <p:sp>
        <p:nvSpPr>
          <p:cNvPr id="3" name="Содержимое 2"/>
          <p:cNvSpPr>
            <a:spLocks noGrp="1"/>
          </p:cNvSpPr>
          <p:nvPr>
            <p:ph idx="1"/>
          </p:nvPr>
        </p:nvSpPr>
        <p:spPr>
          <a:xfrm>
            <a:off x="4286248" y="1214422"/>
            <a:ext cx="4500594" cy="4865703"/>
          </a:xfrm>
        </p:spPr>
        <p:txBody>
          <a:bodyPr>
            <a:normAutofit fontScale="92500" lnSpcReduction="10000"/>
          </a:bodyPr>
          <a:lstStyle/>
          <a:p>
            <a:r>
              <a:rPr lang="uk-UA" dirty="0" smtClean="0"/>
              <a:t>Це вершина творчості видатного письменника Т. Драйзера. У романі зображена доля простого американського хлопця, обманутого міфом так званої “американської мрії”, що заголом привело його до лави підсудних.</a:t>
            </a:r>
            <a:endParaRPr lang="ru-RU" dirty="0"/>
          </a:p>
        </p:txBody>
      </p:sp>
      <p:pic>
        <p:nvPicPr>
          <p:cNvPr id="4" name="Рисунок 3" descr="Читати Теодор Драйзер «Американська трагедія» :: БУЛ"/>
          <p:cNvPicPr/>
          <p:nvPr/>
        </p:nvPicPr>
        <p:blipFill>
          <a:blip r:embed="rId2"/>
          <a:srcRect/>
          <a:stretch>
            <a:fillRect/>
          </a:stretch>
        </p:blipFill>
        <p:spPr bwMode="auto">
          <a:xfrm>
            <a:off x="571472" y="1428736"/>
            <a:ext cx="3357586" cy="4643470"/>
          </a:xfrm>
          <a:prstGeom prst="rect">
            <a:avLst/>
          </a:prstGeom>
          <a:noFill/>
          <a:ln w="9525">
            <a:noFill/>
            <a:miter lim="800000"/>
            <a:headEnd/>
            <a:tailEnd/>
          </a:ln>
        </p:spPr>
      </p:pic>
    </p:spTree>
  </p:cSld>
  <p:clrMapOvr>
    <a:masterClrMapping/>
  </p:clrMapOvr>
  <p:transition advClick="0" advTm="17000">
    <p:checker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Франц кафка “процес”</a:t>
            </a:r>
            <a:endParaRPr lang="ru-RU" dirty="0"/>
          </a:p>
        </p:txBody>
      </p:sp>
      <p:sp>
        <p:nvSpPr>
          <p:cNvPr id="3" name="Содержимое 2"/>
          <p:cNvSpPr>
            <a:spLocks noGrp="1"/>
          </p:cNvSpPr>
          <p:nvPr>
            <p:ph idx="1"/>
          </p:nvPr>
        </p:nvSpPr>
        <p:spPr>
          <a:xfrm>
            <a:off x="3857620" y="1285860"/>
            <a:ext cx="5133980" cy="5357850"/>
          </a:xfrm>
        </p:spPr>
        <p:txBody>
          <a:bodyPr>
            <a:normAutofit fontScale="85000" lnSpcReduction="20000"/>
          </a:bodyPr>
          <a:lstStyle/>
          <a:p>
            <a:r>
              <a:rPr lang="uk-UA" dirty="0" smtClean="0"/>
              <a:t>Цей роман, опублікований після смерті його автора. Він є центральним твором літературної спадщини Ф.Кафки. Твір оповідає про чоловіка Йозефа К., якого переслідує невідома сила правосуддя. Йозеф намагається з’ясувати в чому його звинувачують і хто саме. Він поступово усвідомлює абсурдність цього правосуддя і марність спроб йому протистояти.</a:t>
            </a:r>
          </a:p>
          <a:p>
            <a:r>
              <a:rPr lang="uk-UA" dirty="0" smtClean="0"/>
              <a:t> </a:t>
            </a:r>
            <a:endParaRPr lang="ru-RU" dirty="0"/>
          </a:p>
        </p:txBody>
      </p:sp>
      <p:pic>
        <p:nvPicPr>
          <p:cNvPr id="4" name="Рисунок 3" descr="Книга «Процес» – Франц Кафка, купить по цене 108 на YAKABOO:  978-966-03-7989-3"/>
          <p:cNvPicPr/>
          <p:nvPr/>
        </p:nvPicPr>
        <p:blipFill>
          <a:blip r:embed="rId2"/>
          <a:srcRect/>
          <a:stretch>
            <a:fillRect/>
          </a:stretch>
        </p:blipFill>
        <p:spPr bwMode="auto">
          <a:xfrm>
            <a:off x="0" y="1071546"/>
            <a:ext cx="3643338" cy="5429288"/>
          </a:xfrm>
          <a:prstGeom prst="rect">
            <a:avLst/>
          </a:prstGeom>
          <a:noFill/>
          <a:ln w="9525">
            <a:noFill/>
            <a:miter lim="800000"/>
            <a:headEnd/>
            <a:tailEnd/>
          </a:ln>
        </p:spPr>
      </p:pic>
    </p:spTree>
  </p:cSld>
  <p:clrMapOvr>
    <a:masterClrMapping/>
  </p:clrMapOvr>
  <p:transition spd="slow" advClick="0" advTm="20000">
    <p:comb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Леон юріс “суд королівської лави”</a:t>
            </a:r>
            <a:endParaRPr lang="ru-RU" dirty="0"/>
          </a:p>
        </p:txBody>
      </p:sp>
      <p:sp>
        <p:nvSpPr>
          <p:cNvPr id="3" name="Содержимое 2"/>
          <p:cNvSpPr>
            <a:spLocks noGrp="1"/>
          </p:cNvSpPr>
          <p:nvPr>
            <p:ph idx="1"/>
          </p:nvPr>
        </p:nvSpPr>
        <p:spPr>
          <a:xfrm>
            <a:off x="4357686" y="1554162"/>
            <a:ext cx="4633914" cy="4525963"/>
          </a:xfrm>
        </p:spPr>
        <p:txBody>
          <a:bodyPr>
            <a:normAutofit fontScale="85000" lnSpcReduction="10000"/>
          </a:bodyPr>
          <a:lstStyle/>
          <a:p>
            <a:r>
              <a:rPr lang="uk-UA" dirty="0" smtClean="0"/>
              <a:t>У романі “Суд королівської лави” Юріс розповідає частково автобіографічну історію про письменника, на якого польський лікар, що здійснював медичні експерименти над в’язнями концентраційних таборі, подає судовий позив за те, що той назвав його пособником нацистів.  </a:t>
            </a:r>
            <a:endParaRPr lang="ru-RU" dirty="0"/>
          </a:p>
        </p:txBody>
      </p:sp>
      <p:pic>
        <p:nvPicPr>
          <p:cNvPr id="4" name="Рисунок 3" descr="Леон Юрис - Суд королевской скамьи, скачать бесплатно книгу в формате fb2,  doc, rtf, html, txt"/>
          <p:cNvPicPr/>
          <p:nvPr/>
        </p:nvPicPr>
        <p:blipFill>
          <a:blip r:embed="rId2"/>
          <a:srcRect/>
          <a:stretch>
            <a:fillRect/>
          </a:stretch>
        </p:blipFill>
        <p:spPr bwMode="auto">
          <a:xfrm>
            <a:off x="642910" y="1571612"/>
            <a:ext cx="3643338" cy="4071966"/>
          </a:xfrm>
          <a:prstGeom prst="rect">
            <a:avLst/>
          </a:prstGeom>
          <a:noFill/>
          <a:ln w="9525">
            <a:noFill/>
            <a:miter lim="800000"/>
            <a:headEnd/>
            <a:tailEnd/>
          </a:ln>
        </p:spPr>
      </p:pic>
    </p:spTree>
  </p:cSld>
  <p:clrMapOvr>
    <a:masterClrMapping/>
  </p:clrMapOvr>
  <p:transition spd="slow" advClick="0" advTm="18000">
    <p:wedg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r>
              <a:rPr lang="uk-UA" dirty="0" smtClean="0"/>
              <a:t>Всі ці книги знаходяться у фонді бібліотеки СНАУ. І пом’ятайте, ви маєте можливість читати не тільки фахову літературу, а і багато цікавих художніх творів.</a:t>
            </a:r>
          </a:p>
          <a:p>
            <a:endParaRPr lang="uk-UA" dirty="0" smtClean="0"/>
          </a:p>
          <a:p>
            <a:endParaRPr lang="ru-RU" dirty="0"/>
          </a:p>
        </p:txBody>
      </p:sp>
    </p:spTree>
  </p:cSld>
  <p:clrMapOvr>
    <a:masterClrMapping/>
  </p:clrMapOvr>
  <p:transition spd="slow" advClick="0" advTm="10000">
    <p:newsflash/>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20" y="2500306"/>
            <a:ext cx="8686800" cy="838200"/>
          </a:xfrm>
        </p:spPr>
        <p:txBody>
          <a:bodyPr>
            <a:noAutofit/>
          </a:bodyPr>
          <a:lstStyle/>
          <a:p>
            <a:r>
              <a:rPr lang="uk-UA" sz="7200" dirty="0" smtClean="0"/>
              <a:t>Дякуємо за увагу!</a:t>
            </a:r>
            <a:endParaRPr lang="ru-RU" sz="7200" dirty="0"/>
          </a:p>
        </p:txBody>
      </p:sp>
      <p:sp>
        <p:nvSpPr>
          <p:cNvPr id="3" name="Содержимое 2"/>
          <p:cNvSpPr>
            <a:spLocks noGrp="1"/>
          </p:cNvSpPr>
          <p:nvPr>
            <p:ph idx="1"/>
          </p:nvPr>
        </p:nvSpPr>
        <p:spPr>
          <a:xfrm>
            <a:off x="9501222" y="5286388"/>
            <a:ext cx="785818" cy="596873"/>
          </a:xfrm>
        </p:spPr>
        <p:txBody>
          <a:bodyPr/>
          <a:lstStyle/>
          <a:p>
            <a:pPr>
              <a:buNone/>
            </a:pPr>
            <a:endParaRPr lang="ru-RU" dirty="0"/>
          </a:p>
        </p:txBody>
      </p:sp>
      <p:sp>
        <p:nvSpPr>
          <p:cNvPr id="4" name="Скругленный прямоугольник 3"/>
          <p:cNvSpPr/>
          <p:nvPr/>
        </p:nvSpPr>
        <p:spPr>
          <a:xfrm>
            <a:off x="4786314" y="5429264"/>
            <a:ext cx="3643338"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solidFill>
                  <a:schemeClr val="accent2">
                    <a:lumMod val="50000"/>
                  </a:schemeClr>
                </a:solidFill>
              </a:rPr>
              <a:t>виконавець: головний бібліограф бібліотеки СНАУ </a:t>
            </a:r>
            <a:r>
              <a:rPr lang="uk-UA" dirty="0" err="1" smtClean="0">
                <a:solidFill>
                  <a:schemeClr val="accent2">
                    <a:lumMod val="50000"/>
                  </a:schemeClr>
                </a:solidFill>
              </a:rPr>
              <a:t>Крисько</a:t>
            </a:r>
            <a:r>
              <a:rPr lang="uk-UA" dirty="0" smtClean="0">
                <a:solidFill>
                  <a:schemeClr val="accent2">
                    <a:lumMod val="50000"/>
                  </a:schemeClr>
                </a:solidFill>
              </a:rPr>
              <a:t> Н.В.</a:t>
            </a:r>
            <a:endParaRPr lang="ru-RU" dirty="0">
              <a:solidFill>
                <a:schemeClr val="accent2">
                  <a:lumMod val="50000"/>
                </a:schemeClr>
              </a:solidFill>
            </a:endParaRPr>
          </a:p>
        </p:txBody>
      </p:sp>
    </p:spTree>
  </p:cSld>
  <p:clrMapOvr>
    <a:masterClrMapping/>
  </p:clrMapOvr>
  <p:transition spd="slow" advClick="0" advTm="3000">
    <p:split/>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194</TotalTime>
  <Words>313</Words>
  <Application>Microsoft Office PowerPoint</Application>
  <PresentationFormat>Экран (4:3)</PresentationFormat>
  <Paragraphs>16</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Трек</vt:lpstr>
      <vt:lpstr>Слайд 1</vt:lpstr>
      <vt:lpstr>Слайд 2</vt:lpstr>
      <vt:lpstr>Володимир лис “І Прибуде суддя”</vt:lpstr>
      <vt:lpstr>Іван франко “перехресні стежки"</vt:lpstr>
      <vt:lpstr>Теодор драйзер “американська трагедія”</vt:lpstr>
      <vt:lpstr>Франц кафка “процес”</vt:lpstr>
      <vt:lpstr>Леон юріс “суд королівської лави”</vt:lpstr>
      <vt:lpstr>Слайд 8</vt:lpstr>
      <vt:lpstr>Дякуємо за увагу!</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RePack by SPecialiST</dc:creator>
  <cp:lastModifiedBy>RePack by SPecialiST</cp:lastModifiedBy>
  <cp:revision>52</cp:revision>
  <dcterms:created xsi:type="dcterms:W3CDTF">2024-10-08T11:02:02Z</dcterms:created>
  <dcterms:modified xsi:type="dcterms:W3CDTF">2025-12-09T06:33:16Z</dcterms:modified>
</cp:coreProperties>
</file>